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382FE31-BBAF-4F04-8296-9EDA378FDDF7}">
          <p14:sldIdLst>
            <p14:sldId id="256"/>
            <p14:sldId id="258"/>
            <p14:sldId id="260"/>
            <p14:sldId id="261"/>
            <p14:sldId id="262"/>
            <p14:sldId id="263"/>
            <p14:sldId id="264"/>
            <p14:sldId id="265"/>
            <p14:sldId id="257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F231-243D-4E39-895B-8D795FDB6088}" type="datetimeFigureOut">
              <a:rPr lang="uk-UA" smtClean="0"/>
              <a:t>18.03.2015</a:t>
            </a:fld>
            <a:endParaRPr lang="uk-U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C62359-0B6A-413B-AD3B-804451C0AE6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F231-243D-4E39-895B-8D795FDB6088}" type="datetimeFigureOut">
              <a:rPr lang="uk-UA" smtClean="0"/>
              <a:t>18.03.2015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2359-0B6A-413B-AD3B-804451C0AE6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F231-243D-4E39-895B-8D795FDB6088}" type="datetimeFigureOut">
              <a:rPr lang="uk-UA" smtClean="0"/>
              <a:t>18.03.2015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2359-0B6A-413B-AD3B-804451C0AE6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F231-243D-4E39-895B-8D795FDB6088}" type="datetimeFigureOut">
              <a:rPr lang="uk-UA" smtClean="0"/>
              <a:t>18.03.2015</a:t>
            </a:fld>
            <a:endParaRPr lang="uk-U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C62359-0B6A-413B-AD3B-804451C0AE68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F231-243D-4E39-895B-8D795FDB6088}" type="datetimeFigureOut">
              <a:rPr lang="uk-UA" smtClean="0"/>
              <a:t>18.03.2015</a:t>
            </a:fld>
            <a:endParaRPr lang="uk-U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C62359-0B6A-413B-AD3B-804451C0AE68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F231-243D-4E39-895B-8D795FDB6088}" type="datetimeFigureOut">
              <a:rPr lang="uk-UA" smtClean="0"/>
              <a:t>18.03.2015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C62359-0B6A-413B-AD3B-804451C0AE6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F231-243D-4E39-895B-8D795FDB6088}" type="datetimeFigureOut">
              <a:rPr lang="uk-UA" smtClean="0"/>
              <a:t>18.03.2015</a:t>
            </a:fld>
            <a:endParaRPr lang="uk-U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C62359-0B6A-413B-AD3B-804451C0AE68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F231-243D-4E39-895B-8D795FDB6088}" type="datetimeFigureOut">
              <a:rPr lang="uk-UA" smtClean="0"/>
              <a:t>18.03.2015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C62359-0B6A-413B-AD3B-804451C0AE68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F231-243D-4E39-895B-8D795FDB6088}" type="datetimeFigureOut">
              <a:rPr lang="uk-UA" smtClean="0"/>
              <a:t>18.03.2015</a:t>
            </a:fld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C62359-0B6A-413B-AD3B-804451C0AE68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F231-243D-4E39-895B-8D795FDB6088}" type="datetimeFigureOut">
              <a:rPr lang="uk-UA" smtClean="0"/>
              <a:t>18.03.2015</a:t>
            </a:fld>
            <a:endParaRPr lang="uk-U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C62359-0B6A-413B-AD3B-804451C0AE6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F231-243D-4E39-895B-8D795FDB6088}" type="datetimeFigureOut">
              <a:rPr lang="uk-UA" smtClean="0"/>
              <a:t>18.03.2015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C62359-0B6A-413B-AD3B-804451C0AE68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394F231-243D-4E39-895B-8D795FDB6088}" type="datetimeFigureOut">
              <a:rPr lang="uk-UA" smtClean="0"/>
              <a:t>18.03.2015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FC62359-0B6A-413B-AD3B-804451C0AE68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Relationship Id="rId4" Type="http://schemas.openxmlformats.org/officeDocument/2006/relationships/image" Target="../media/image17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05057"/>
            <a:ext cx="7543800" cy="2152650"/>
          </a:xfrm>
        </p:spPr>
        <p:txBody>
          <a:bodyPr/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reflection blurRad="6350" stA="55000" endA="50" endPos="85000" dir="5400000" sy="-100000" algn="bl" rotWithShape="0"/>
                </a:effectLst>
              </a:rPr>
              <a:t>Старицький Михайло</a:t>
            </a:r>
            <a:endParaRPr lang="uk-UA" dirty="0">
              <a:solidFill>
                <a:schemeClr val="bg2">
                  <a:lumMod val="40000"/>
                  <a:lumOff val="60000"/>
                </a:schemeClr>
              </a:solidFill>
              <a:effectLst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354306"/>
            <a:ext cx="6172200" cy="685800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               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 Молодість Мазепи»</a:t>
            </a:r>
            <a:endParaRPr lang="uk-UA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2116"/>
            <a:ext cx="2952328" cy="317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636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5975">
        <p:checker dir="vert"/>
      </p:transition>
    </mc:Choice>
    <mc:Fallback xmlns="">
      <p:transition spd="slow" advTm="5975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err="1"/>
              <a:t>Іван</a:t>
            </a:r>
            <a:r>
              <a:rPr lang="ru-RU" i="1" dirty="0"/>
              <a:t> Мазепа </a:t>
            </a:r>
            <a:r>
              <a:rPr lang="ru-RU" i="1" dirty="0" err="1"/>
              <a:t>наважився</a:t>
            </a:r>
            <a:r>
              <a:rPr lang="ru-RU" i="1" dirty="0"/>
              <a:t> не </a:t>
            </a:r>
            <a:r>
              <a:rPr lang="ru-RU" i="1" dirty="0" err="1"/>
              <a:t>закрити</a:t>
            </a:r>
            <a:r>
              <a:rPr lang="ru-RU" i="1" dirty="0"/>
              <a:t> </a:t>
            </a:r>
            <a:r>
              <a:rPr lang="ru-RU" i="1" dirty="0" err="1"/>
              <a:t>очі</a:t>
            </a:r>
            <a:r>
              <a:rPr lang="ru-RU" i="1" dirty="0"/>
              <a:t>, а </a:t>
            </a:r>
            <a:r>
              <a:rPr lang="ru-RU" i="1" dirty="0" err="1"/>
              <a:t>поставити</a:t>
            </a:r>
            <a:r>
              <a:rPr lang="ru-RU" i="1" dirty="0"/>
              <a:t> </a:t>
            </a:r>
            <a:r>
              <a:rPr lang="ru-RU" i="1" dirty="0" err="1"/>
              <a:t>питання</a:t>
            </a:r>
            <a:r>
              <a:rPr lang="ru-RU" i="1" dirty="0"/>
              <a:t>  </a:t>
            </a:r>
            <a:r>
              <a:rPr lang="ru-RU" i="1" dirty="0" err="1"/>
              <a:t>незалежності</a:t>
            </a:r>
            <a:r>
              <a:rPr lang="ru-RU" i="1" dirty="0"/>
              <a:t> </a:t>
            </a:r>
            <a:r>
              <a:rPr lang="ru-RU" i="1" dirty="0" err="1"/>
              <a:t>України</a:t>
            </a:r>
            <a:r>
              <a:rPr lang="ru-RU" i="1" dirty="0"/>
              <a:t> з </a:t>
            </a:r>
            <a:r>
              <a:rPr lang="ru-RU" i="1" dirty="0" err="1"/>
              <a:t>відповідною</a:t>
            </a:r>
            <a:r>
              <a:rPr lang="ru-RU" i="1" dirty="0"/>
              <a:t> </a:t>
            </a:r>
            <a:r>
              <a:rPr lang="ru-RU" i="1" dirty="0" err="1"/>
              <a:t>гостротою</a:t>
            </a:r>
            <a:r>
              <a:rPr lang="ru-RU" i="1" dirty="0"/>
              <a:t> для </a:t>
            </a:r>
            <a:r>
              <a:rPr lang="ru-RU" i="1" dirty="0" err="1"/>
              <a:t>наступних</a:t>
            </a:r>
            <a:r>
              <a:rPr lang="ru-RU" i="1" dirty="0"/>
              <a:t> </a:t>
            </a:r>
            <a:r>
              <a:rPr lang="ru-RU" i="1" dirty="0" err="1"/>
              <a:t>поколінь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є </a:t>
            </a:r>
            <a:r>
              <a:rPr lang="ru-RU" i="1" dirty="0" err="1"/>
              <a:t>найголовнішим</a:t>
            </a:r>
            <a:r>
              <a:rPr lang="ru-RU" i="1" dirty="0"/>
              <a:t> скарбом-</a:t>
            </a:r>
            <a:r>
              <a:rPr lang="ru-RU" i="1" dirty="0" err="1"/>
              <a:t>заповітом</a:t>
            </a:r>
            <a:r>
              <a:rPr lang="ru-RU" i="1" dirty="0"/>
              <a:t> для </a:t>
            </a:r>
            <a:r>
              <a:rPr lang="ru-RU" i="1" dirty="0" err="1"/>
              <a:t>нащадків</a:t>
            </a:r>
            <a:r>
              <a:rPr lang="ru-RU" i="1" dirty="0"/>
              <a:t>.</a:t>
            </a:r>
            <a:endParaRPr lang="uk-UA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i="1" dirty="0" err="1"/>
              <a:t>Міф</a:t>
            </a:r>
            <a:r>
              <a:rPr lang="ru-RU" i="1" dirty="0"/>
              <a:t> про те, </a:t>
            </a:r>
            <a:r>
              <a:rPr lang="ru-RU" i="1" dirty="0" err="1"/>
              <a:t>що</a:t>
            </a:r>
            <a:r>
              <a:rPr lang="ru-RU" i="1" dirty="0"/>
              <a:t> Мазепа – </a:t>
            </a:r>
            <a:r>
              <a:rPr lang="ru-RU" i="1" dirty="0" err="1"/>
              <a:t>зрадник</a:t>
            </a:r>
            <a:r>
              <a:rPr lang="ru-RU" i="1" dirty="0"/>
              <a:t> </a:t>
            </a:r>
            <a:r>
              <a:rPr lang="ru-RU" i="1" dirty="0" err="1"/>
              <a:t>ніщо</a:t>
            </a:r>
            <a:r>
              <a:rPr lang="ru-RU" i="1" dirty="0"/>
              <a:t> </a:t>
            </a:r>
            <a:r>
              <a:rPr lang="ru-RU" i="1" dirty="0" err="1"/>
              <a:t>інше</a:t>
            </a:r>
            <a:r>
              <a:rPr lang="ru-RU" i="1" dirty="0"/>
              <a:t> як </a:t>
            </a:r>
            <a:r>
              <a:rPr lang="ru-RU" i="1" dirty="0" err="1"/>
              <a:t>політичний</a:t>
            </a:r>
            <a:r>
              <a:rPr lang="ru-RU" i="1" dirty="0"/>
              <a:t> </a:t>
            </a:r>
            <a:r>
              <a:rPr lang="ru-RU" i="1" dirty="0" err="1"/>
              <a:t>крок</a:t>
            </a:r>
            <a:r>
              <a:rPr lang="ru-RU" i="1" dirty="0"/>
              <a:t>  </a:t>
            </a:r>
            <a:r>
              <a:rPr lang="ru-RU" i="1" dirty="0" err="1"/>
              <a:t>Російської</a:t>
            </a:r>
            <a:r>
              <a:rPr lang="ru-RU" i="1" dirty="0"/>
              <a:t> </a:t>
            </a:r>
            <a:r>
              <a:rPr lang="ru-RU" i="1" dirty="0" err="1"/>
              <a:t>держави</a:t>
            </a:r>
            <a:r>
              <a:rPr lang="ru-RU" i="1" dirty="0"/>
              <a:t>, яка </a:t>
            </a:r>
            <a:r>
              <a:rPr lang="ru-RU" i="1" dirty="0" err="1"/>
              <a:t>тільки</a:t>
            </a:r>
            <a:r>
              <a:rPr lang="ru-RU" i="1" dirty="0"/>
              <a:t> й </a:t>
            </a:r>
            <a:r>
              <a:rPr lang="ru-RU" i="1" dirty="0" err="1"/>
              <a:t>намагалася</a:t>
            </a:r>
            <a:r>
              <a:rPr lang="ru-RU" i="1" dirty="0"/>
              <a:t> </a:t>
            </a:r>
            <a:r>
              <a:rPr lang="ru-RU" i="1" dirty="0" err="1"/>
              <a:t>знищити</a:t>
            </a:r>
            <a:r>
              <a:rPr lang="ru-RU" i="1" dirty="0"/>
              <a:t> наш </a:t>
            </a:r>
            <a:r>
              <a:rPr lang="ru-RU" i="1" dirty="0" err="1"/>
              <a:t>бойовий</a:t>
            </a:r>
            <a:r>
              <a:rPr lang="ru-RU" i="1" dirty="0"/>
              <a:t> дух. </a:t>
            </a:r>
          </a:p>
          <a:p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4437112"/>
            <a:ext cx="7543800" cy="914400"/>
          </a:xfrm>
        </p:spPr>
        <p:txBody>
          <a:bodyPr/>
          <a:lstStyle/>
          <a:p>
            <a:r>
              <a:rPr lang="ru-RU" sz="1800" dirty="0"/>
              <a:t>Меншиков </a:t>
            </a:r>
            <a:r>
              <a:rPr lang="ru-RU" sz="1800" dirty="0" err="1"/>
              <a:t>стверджує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«Мазепа </a:t>
            </a:r>
            <a:r>
              <a:rPr lang="ru-RU" sz="1800" dirty="0" err="1"/>
              <a:t>сеє</a:t>
            </a:r>
            <a:r>
              <a:rPr lang="ru-RU" sz="1800" dirty="0"/>
              <a:t> учинил для всей </a:t>
            </a:r>
            <a:r>
              <a:rPr lang="ru-RU" sz="1800" dirty="0" err="1"/>
              <a:t>Украини</a:t>
            </a:r>
            <a:r>
              <a:rPr lang="ru-RU" sz="1800" dirty="0"/>
              <a:t>». То про яку </a:t>
            </a:r>
            <a:r>
              <a:rPr lang="ru-RU" sz="1800" dirty="0" err="1"/>
              <a:t>зраду</a:t>
            </a:r>
            <a:r>
              <a:rPr lang="ru-RU" sz="1800" dirty="0"/>
              <a:t> </a:t>
            </a:r>
            <a:r>
              <a:rPr lang="ru-RU" sz="1800" dirty="0" err="1"/>
              <a:t>може</a:t>
            </a:r>
            <a:r>
              <a:rPr lang="ru-RU" sz="1800" dirty="0"/>
              <a:t> </a:t>
            </a:r>
            <a:r>
              <a:rPr lang="ru-RU" sz="1800" dirty="0" err="1" smtClean="0"/>
              <a:t>йти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мова</a:t>
            </a:r>
            <a:r>
              <a:rPr lang="ru-RU" sz="1800" dirty="0" smtClean="0"/>
              <a:t>?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854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8309">
        <p:dissolve/>
      </p:transition>
    </mc:Choice>
    <mc:Fallback xmlns="">
      <p:transition spd="slow" advTm="18309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i="1" dirty="0" err="1"/>
              <a:t>народився</a:t>
            </a:r>
            <a:r>
              <a:rPr lang="ru-RU" i="1" dirty="0"/>
              <a:t> 2 </a:t>
            </a:r>
            <a:r>
              <a:rPr lang="ru-RU" i="1" dirty="0" err="1"/>
              <a:t>грудня</a:t>
            </a:r>
            <a:r>
              <a:rPr lang="ru-RU" i="1" dirty="0"/>
              <a:t> (14 </a:t>
            </a:r>
            <a:r>
              <a:rPr lang="ru-RU" i="1" dirty="0" err="1"/>
              <a:t>грудня</a:t>
            </a:r>
            <a:r>
              <a:rPr lang="ru-RU" i="1" dirty="0"/>
              <a:t> за </a:t>
            </a:r>
            <a:r>
              <a:rPr lang="ru-RU" i="1" dirty="0" err="1"/>
              <a:t>новим</a:t>
            </a:r>
            <a:r>
              <a:rPr lang="ru-RU" i="1" dirty="0"/>
              <a:t> стилем) 1840 </a:t>
            </a:r>
            <a:r>
              <a:rPr lang="ru-RU" i="1" dirty="0" smtClean="0"/>
              <a:t>року</a:t>
            </a:r>
            <a:endParaRPr lang="uk-UA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916832"/>
            <a:ext cx="6035040" cy="2350008"/>
          </a:xfrm>
        </p:spPr>
        <p:txBody>
          <a:bodyPr/>
          <a:lstStyle/>
          <a:p>
            <a:r>
              <a:rPr lang="uk-UA" sz="6000" i="1" dirty="0" smtClean="0"/>
              <a:t>Біографія Михайла </a:t>
            </a:r>
            <a:r>
              <a:rPr lang="uk-UA" sz="6000" i="1" dirty="0"/>
              <a:t>С</a:t>
            </a:r>
            <a:r>
              <a:rPr lang="uk-UA" sz="6000" i="1" dirty="0" smtClean="0"/>
              <a:t>тарицького</a:t>
            </a:r>
            <a:endParaRPr lang="uk-UA" sz="6000" i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0648"/>
            <a:ext cx="2553072" cy="3484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0681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7887">
        <p:blinds dir="vert"/>
      </p:transition>
    </mc:Choice>
    <mc:Fallback xmlns="">
      <p:transition spd="slow" advTm="7887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Походив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зі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шляхетського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роду.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Батько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Петро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Іванович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відставний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ротмістр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помер, коли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хлопцеві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було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вісім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років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 1852 року померла і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мати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—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Анастасія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Захарівна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 Вона походила з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родини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Лисенків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Залишившись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сиротою, Михайло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виховувався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у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родині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свого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дядька —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Віталія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Романовича Лисенка, батька композитора </a:t>
            </a:r>
            <a:r>
              <a:rPr lang="ru-RU" i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Миколи</a:t>
            </a:r>
            <a:r>
              <a:rPr lang="ru-RU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Лисенка.</a:t>
            </a:r>
            <a:endParaRPr lang="uk-UA"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04664"/>
            <a:ext cx="2829123" cy="40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20504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22271">
        <p14:switch dir="r"/>
      </p:transition>
    </mc:Choice>
    <mc:Fallback xmlns="">
      <p:transition spd="slow" advTm="2227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292080" y="2852936"/>
            <a:ext cx="3851920" cy="1811640"/>
          </a:xfrm>
        </p:spPr>
        <p:txBody>
          <a:bodyPr>
            <a:noAutofit/>
          </a:bodyPr>
          <a:lstStyle/>
          <a:p>
            <a:r>
              <a:rPr lang="uk-UA" sz="2400" dirty="0"/>
              <a:t>Перші твори Старицького були надруковані у 1865 році. Старицький був справжнім учителем молодих українських письменників і відіграв велику роль в організації літературного і громадського життя 1890-х рр.</a:t>
            </a:r>
          </a:p>
          <a:p>
            <a:endParaRPr lang="uk-UA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422124" y="6597352"/>
            <a:ext cx="720080" cy="18976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463024"/>
            <a:ext cx="56685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8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Творчість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324036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3371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5003">
        <p14:switch dir="r"/>
      </p:transition>
    </mc:Choice>
    <mc:Fallback xmlns="">
      <p:transition spd="slow" advTm="1500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5896" y="285293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000" i="1" dirty="0" smtClean="0"/>
              <a:t>Михайло Старицький переробляв п’єси інших авторів та інсценував прозові твори переважно в той час, коли він очолював об'єднану українську професійну трупу. Так були написані «Різдвяна ніч», «Утоплена», «Сорочинський ярмарок», «Тарас Бульба», «Циганка Аза», «Чорноморці», «За двома зайцями»</a:t>
            </a:r>
            <a:endParaRPr lang="uk-UA" sz="2000" i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04664"/>
            <a:ext cx="2893179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5393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13246">
        <p14:shred/>
      </p:transition>
    </mc:Choice>
    <mc:Fallback xmlns="">
      <p:transition spd="slow" advTm="1324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i="1" dirty="0"/>
              <a:t>В </a:t>
            </a:r>
            <a:r>
              <a:rPr lang="ru-RU" i="1" dirty="0" err="1"/>
              <a:t>останні</a:t>
            </a:r>
            <a:r>
              <a:rPr lang="ru-RU" i="1" dirty="0"/>
              <a:t> роки </a:t>
            </a:r>
            <a:r>
              <a:rPr lang="ru-RU" i="1" dirty="0" err="1"/>
              <a:t>свого</a:t>
            </a:r>
            <a:r>
              <a:rPr lang="ru-RU" i="1" dirty="0"/>
              <a:t> </a:t>
            </a:r>
            <a:r>
              <a:rPr lang="ru-RU" i="1" dirty="0" err="1"/>
              <a:t>життя</a:t>
            </a:r>
            <a:r>
              <a:rPr lang="ru-RU" i="1" dirty="0"/>
              <a:t>, попри хворобу, </a:t>
            </a:r>
            <a:r>
              <a:rPr lang="ru-RU" i="1" dirty="0" err="1"/>
              <a:t>Старицький</a:t>
            </a:r>
            <a:r>
              <a:rPr lang="ru-RU" i="1" dirty="0"/>
              <a:t> написав </a:t>
            </a:r>
            <a:r>
              <a:rPr lang="ru-RU" i="1" dirty="0" err="1"/>
              <a:t>історичний</a:t>
            </a:r>
            <a:r>
              <a:rPr lang="ru-RU" i="1" dirty="0"/>
              <a:t> роман «Оборона </a:t>
            </a:r>
            <a:r>
              <a:rPr lang="ru-RU" i="1" dirty="0" err="1"/>
              <a:t>Буші</a:t>
            </a:r>
            <a:r>
              <a:rPr lang="ru-RU" i="1" dirty="0"/>
              <a:t>» (1894), </a:t>
            </a:r>
            <a:r>
              <a:rPr lang="ru-RU" i="1" dirty="0" err="1"/>
              <a:t>романи</a:t>
            </a:r>
            <a:r>
              <a:rPr lang="ru-RU" i="1" dirty="0"/>
              <a:t> «Перед бурей» (1897), «</a:t>
            </a:r>
            <a:r>
              <a:rPr lang="ru-RU" i="1" dirty="0" err="1"/>
              <a:t>Молодість</a:t>
            </a:r>
            <a:r>
              <a:rPr lang="ru-RU" i="1" dirty="0"/>
              <a:t> </a:t>
            </a:r>
            <a:r>
              <a:rPr lang="ru-RU" i="1" dirty="0" err="1"/>
              <a:t>Мазепи</a:t>
            </a:r>
            <a:r>
              <a:rPr lang="ru-RU" i="1" dirty="0"/>
              <a:t>» (1898), «Разбойник </a:t>
            </a:r>
            <a:r>
              <a:rPr lang="ru-RU" i="1" dirty="0" err="1"/>
              <a:t>Кармелюк</a:t>
            </a:r>
            <a:r>
              <a:rPr lang="ru-RU" i="1" dirty="0"/>
              <a:t>» (1903) та </a:t>
            </a:r>
            <a:r>
              <a:rPr lang="ru-RU" i="1" dirty="0" err="1"/>
              <a:t>інші</a:t>
            </a:r>
            <a:r>
              <a:rPr lang="ru-RU" i="1" dirty="0"/>
              <a:t> </a:t>
            </a:r>
            <a:r>
              <a:rPr lang="ru-RU" i="1" dirty="0" err="1"/>
              <a:t>російською</a:t>
            </a:r>
            <a:r>
              <a:rPr lang="ru-RU" i="1" dirty="0"/>
              <a:t> </a:t>
            </a:r>
            <a:r>
              <a:rPr lang="ru-RU" i="1" dirty="0" err="1"/>
              <a:t>мовою</a:t>
            </a:r>
            <a:r>
              <a:rPr lang="ru-RU" i="1" dirty="0"/>
              <a:t>.</a:t>
            </a:r>
          </a:p>
          <a:p>
            <a:endParaRPr lang="ru-RU" i="1" dirty="0"/>
          </a:p>
          <a:p>
            <a:r>
              <a:rPr lang="ru-RU" i="1" dirty="0"/>
              <a:t>«Разбойник </a:t>
            </a:r>
            <a:r>
              <a:rPr lang="ru-RU" i="1" dirty="0" err="1"/>
              <a:t>Кармелюк</a:t>
            </a:r>
            <a:r>
              <a:rPr lang="ru-RU" i="1" dirty="0"/>
              <a:t>» </a:t>
            </a:r>
            <a:r>
              <a:rPr lang="ru-RU" i="1" dirty="0" err="1"/>
              <a:t>вперше</a:t>
            </a:r>
            <a:r>
              <a:rPr lang="ru-RU" i="1" dirty="0"/>
              <a:t> </a:t>
            </a:r>
            <a:r>
              <a:rPr lang="ru-RU" i="1" dirty="0" err="1"/>
              <a:t>опубліковано</a:t>
            </a:r>
            <a:r>
              <a:rPr lang="ru-RU" i="1" dirty="0"/>
              <a:t> у </a:t>
            </a:r>
            <a:r>
              <a:rPr lang="ru-RU" i="1" dirty="0" err="1"/>
              <a:t>газеті</a:t>
            </a:r>
            <a:r>
              <a:rPr lang="ru-RU" i="1" dirty="0"/>
              <a:t> «Московский листок», </a:t>
            </a:r>
            <a:r>
              <a:rPr lang="ru-RU" i="1" dirty="0" err="1"/>
              <a:t>окремою</a:t>
            </a:r>
            <a:r>
              <a:rPr lang="ru-RU" i="1" dirty="0"/>
              <a:t> книгою </a:t>
            </a:r>
            <a:r>
              <a:rPr lang="ru-RU" i="1" dirty="0" err="1"/>
              <a:t>цей</a:t>
            </a:r>
            <a:r>
              <a:rPr lang="ru-RU" i="1" dirty="0"/>
              <a:t> роман </a:t>
            </a:r>
            <a:r>
              <a:rPr lang="ru-RU" i="1" dirty="0" err="1"/>
              <a:t>вийшов</a:t>
            </a:r>
            <a:r>
              <a:rPr lang="ru-RU" i="1" dirty="0"/>
              <a:t> у </a:t>
            </a:r>
            <a:r>
              <a:rPr lang="ru-RU" i="1" dirty="0" err="1"/>
              <a:t>Москві</a:t>
            </a:r>
            <a:r>
              <a:rPr lang="ru-RU" i="1" dirty="0"/>
              <a:t> у 1908 </a:t>
            </a:r>
            <a:r>
              <a:rPr lang="ru-RU" i="1" dirty="0" err="1"/>
              <a:t>році</a:t>
            </a:r>
            <a:r>
              <a:rPr lang="ru-RU" i="1" dirty="0"/>
              <a:t>. </a:t>
            </a:r>
            <a:r>
              <a:rPr lang="ru-RU" i="1" dirty="0" err="1"/>
              <a:t>Українською</a:t>
            </a:r>
            <a:r>
              <a:rPr lang="ru-RU" i="1" dirty="0"/>
              <a:t> </a:t>
            </a:r>
            <a:r>
              <a:rPr lang="ru-RU" i="1" dirty="0" err="1"/>
              <a:t>мовою</a:t>
            </a:r>
            <a:r>
              <a:rPr lang="ru-RU" i="1" dirty="0"/>
              <a:t> роман </a:t>
            </a:r>
            <a:r>
              <a:rPr lang="ru-RU" i="1" dirty="0" err="1"/>
              <a:t>виходив</a:t>
            </a:r>
            <a:r>
              <a:rPr lang="ru-RU" i="1" dirty="0"/>
              <a:t> у </a:t>
            </a:r>
            <a:r>
              <a:rPr lang="ru-RU" i="1" dirty="0" err="1"/>
              <a:t>Львові</a:t>
            </a:r>
            <a:r>
              <a:rPr lang="ru-RU" i="1" dirty="0"/>
              <a:t> (1909–1910) та у </a:t>
            </a:r>
            <a:r>
              <a:rPr lang="ru-RU" i="1" dirty="0" err="1"/>
              <a:t>Чернівцях</a:t>
            </a:r>
            <a:r>
              <a:rPr lang="ru-RU" i="1" dirty="0"/>
              <a:t> (1927).</a:t>
            </a:r>
          </a:p>
          <a:p>
            <a:endParaRPr lang="ru-RU" i="1" dirty="0"/>
          </a:p>
          <a:p>
            <a:r>
              <a:rPr lang="ru-RU" i="1" dirty="0"/>
              <a:t>У 1927–1928 </a:t>
            </a:r>
            <a:r>
              <a:rPr lang="ru-RU" i="1" dirty="0" err="1"/>
              <a:t>р.р</a:t>
            </a:r>
            <a:r>
              <a:rPr lang="ru-RU" i="1" dirty="0"/>
              <a:t>. </a:t>
            </a:r>
            <a:r>
              <a:rPr lang="ru-RU" i="1" dirty="0" err="1"/>
              <a:t>під</a:t>
            </a:r>
            <a:r>
              <a:rPr lang="ru-RU" i="1" dirty="0"/>
              <a:t> </a:t>
            </a:r>
            <a:r>
              <a:rPr lang="ru-RU" i="1" dirty="0" err="1"/>
              <a:t>назвою</a:t>
            </a:r>
            <a:r>
              <a:rPr lang="ru-RU" i="1" dirty="0"/>
              <a:t> «</a:t>
            </a:r>
            <a:r>
              <a:rPr lang="ru-RU" i="1" dirty="0" err="1"/>
              <a:t>Кармелюк</a:t>
            </a:r>
            <a:r>
              <a:rPr lang="ru-RU" i="1" dirty="0"/>
              <a:t>» роман </a:t>
            </a:r>
            <a:r>
              <a:rPr lang="ru-RU" i="1" dirty="0" err="1"/>
              <a:t>вийшов</a:t>
            </a:r>
            <a:r>
              <a:rPr lang="ru-RU" i="1" dirty="0"/>
              <a:t> у </a:t>
            </a:r>
            <a:r>
              <a:rPr lang="ru-RU" i="1" dirty="0" err="1"/>
              <a:t>Києві</a:t>
            </a:r>
            <a:r>
              <a:rPr lang="ru-RU" i="1" dirty="0"/>
              <a:t> за </a:t>
            </a:r>
            <a:r>
              <a:rPr lang="ru-RU" i="1" dirty="0" err="1"/>
              <a:t>редакцією</a:t>
            </a:r>
            <a:r>
              <a:rPr lang="ru-RU" i="1" dirty="0"/>
              <a:t> Л. М. </a:t>
            </a:r>
            <a:r>
              <a:rPr lang="ru-RU" i="1" dirty="0" err="1"/>
              <a:t>Старицької</a:t>
            </a:r>
            <a:r>
              <a:rPr lang="ru-RU" i="1" dirty="0"/>
              <a:t>. У 1957 та у 1959 роках роман з </a:t>
            </a:r>
            <a:r>
              <a:rPr lang="ru-RU" i="1" dirty="0" err="1"/>
              <a:t>незначними</a:t>
            </a:r>
            <a:r>
              <a:rPr lang="ru-RU" i="1" dirty="0"/>
              <a:t> </a:t>
            </a:r>
            <a:r>
              <a:rPr lang="ru-RU" i="1" dirty="0" err="1"/>
              <a:t>скороченнями</a:t>
            </a:r>
            <a:r>
              <a:rPr lang="ru-RU" i="1" dirty="0"/>
              <a:t> </a:t>
            </a:r>
            <a:r>
              <a:rPr lang="ru-RU" i="1" dirty="0" err="1"/>
              <a:t>видавало</a:t>
            </a:r>
            <a:r>
              <a:rPr lang="ru-RU" i="1" dirty="0"/>
              <a:t> </a:t>
            </a:r>
            <a:r>
              <a:rPr lang="ru-RU" i="1" dirty="0" err="1"/>
              <a:t>видавництво</a:t>
            </a:r>
            <a:r>
              <a:rPr lang="ru-RU" i="1" dirty="0"/>
              <a:t> ЦК ЛКСМУ «Молодь».</a:t>
            </a:r>
          </a:p>
          <a:p>
            <a:endParaRPr lang="ru-RU" i="1" dirty="0"/>
          </a:p>
          <a:p>
            <a:r>
              <a:rPr lang="ru-RU" i="1" dirty="0"/>
              <a:t>У 1965  р. </a:t>
            </a:r>
            <a:r>
              <a:rPr lang="ru-RU" i="1" dirty="0" err="1"/>
              <a:t>цей</a:t>
            </a:r>
            <a:r>
              <a:rPr lang="ru-RU" i="1" dirty="0"/>
              <a:t> роман </a:t>
            </a:r>
            <a:r>
              <a:rPr lang="ru-RU" i="1" dirty="0" err="1"/>
              <a:t>випустило</a:t>
            </a:r>
            <a:r>
              <a:rPr lang="ru-RU" i="1" dirty="0"/>
              <a:t> </a:t>
            </a:r>
            <a:r>
              <a:rPr lang="ru-RU" i="1" dirty="0" err="1"/>
              <a:t>видавництво</a:t>
            </a:r>
            <a:r>
              <a:rPr lang="ru-RU" i="1" dirty="0"/>
              <a:t> «</a:t>
            </a:r>
            <a:r>
              <a:rPr lang="ru-RU" i="1" dirty="0" err="1"/>
              <a:t>Дніпро</a:t>
            </a:r>
            <a:r>
              <a:rPr lang="ru-RU" i="1" dirty="0"/>
              <a:t>» </a:t>
            </a:r>
            <a:r>
              <a:rPr lang="ru-RU" i="1" dirty="0" err="1"/>
              <a:t>російською</a:t>
            </a:r>
            <a:r>
              <a:rPr lang="ru-RU" i="1" dirty="0"/>
              <a:t> </a:t>
            </a:r>
            <a:r>
              <a:rPr lang="ru-RU" i="1" dirty="0" err="1"/>
              <a:t>мовою</a:t>
            </a:r>
            <a:r>
              <a:rPr lang="ru-RU" i="1" dirty="0"/>
              <a:t> </a:t>
            </a:r>
            <a:r>
              <a:rPr lang="ru-RU" i="1" dirty="0" err="1"/>
              <a:t>під</a:t>
            </a:r>
            <a:r>
              <a:rPr lang="ru-RU" i="1" dirty="0"/>
              <a:t> </a:t>
            </a:r>
            <a:r>
              <a:rPr lang="ru-RU" i="1" dirty="0" err="1"/>
              <a:t>назвою</a:t>
            </a:r>
            <a:r>
              <a:rPr lang="ru-RU" i="1" dirty="0"/>
              <a:t> «Разбойник </a:t>
            </a:r>
            <a:r>
              <a:rPr lang="ru-RU" i="1" dirty="0" err="1"/>
              <a:t>Кармелюк</a:t>
            </a:r>
            <a:r>
              <a:rPr lang="ru-RU" i="1" dirty="0"/>
              <a:t>», а у 1971 </a:t>
            </a:r>
            <a:r>
              <a:rPr lang="ru-RU" i="1" dirty="0" err="1"/>
              <a:t>році</a:t>
            </a:r>
            <a:r>
              <a:rPr lang="ru-RU" i="1" dirty="0"/>
              <a:t> — </a:t>
            </a:r>
            <a:r>
              <a:rPr lang="ru-RU" i="1" dirty="0" err="1"/>
              <a:t>українською</a:t>
            </a:r>
            <a:r>
              <a:rPr lang="ru-RU" i="1" dirty="0"/>
              <a:t> </a:t>
            </a:r>
            <a:r>
              <a:rPr lang="ru-RU" i="1" dirty="0" err="1"/>
              <a:t>мовою</a:t>
            </a:r>
            <a:r>
              <a:rPr lang="ru-RU" i="1" dirty="0"/>
              <a:t> </a:t>
            </a:r>
            <a:r>
              <a:rPr lang="ru-RU" i="1" dirty="0" err="1"/>
              <a:t>під</a:t>
            </a:r>
            <a:r>
              <a:rPr lang="ru-RU" i="1" dirty="0"/>
              <a:t> </a:t>
            </a:r>
            <a:r>
              <a:rPr lang="ru-RU" i="1" dirty="0" err="1"/>
              <a:t>назвою</a:t>
            </a:r>
            <a:r>
              <a:rPr lang="ru-RU" i="1" dirty="0"/>
              <a:t> «</a:t>
            </a:r>
            <a:r>
              <a:rPr lang="ru-RU" i="1" dirty="0" err="1"/>
              <a:t>Кармелюк</a:t>
            </a:r>
            <a:r>
              <a:rPr lang="ru-RU" i="1" dirty="0"/>
              <a:t>».</a:t>
            </a:r>
            <a:endParaRPr lang="uk-UA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88417"/>
            <a:ext cx="2592288" cy="3754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4369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25">
        <p14:ferris dir="l"/>
      </p:transition>
    </mc:Choice>
    <mc:Fallback xmlns="">
      <p:transition spd="slow" advTm="4642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764704"/>
            <a:ext cx="4572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1600" dirty="0" smtClean="0"/>
              <a:t>Великий внесок зробив Старицький в українську драматургію. Почавши з інсценізацій прозових творів та переробок </a:t>
            </a:r>
            <a:r>
              <a:rPr lang="uk-UA" sz="1600" dirty="0" err="1" smtClean="0"/>
              <a:t>малосценічних</a:t>
            </a:r>
            <a:r>
              <a:rPr lang="uk-UA" sz="1600" dirty="0" smtClean="0"/>
              <a:t> п'єс, Старицький написав багато оригінальних драматичних творів, найсильніші з них соціальні драми: «Не судилось» (1881), «У темряві» (1893), «Талан» (1893).</a:t>
            </a:r>
          </a:p>
          <a:p>
            <a:r>
              <a:rPr lang="uk-UA" sz="1600" dirty="0" smtClean="0"/>
              <a:t>Значну популярність здобула драма «Ой, не ходи, Грицю, та й на вечорниці» (1890).</a:t>
            </a:r>
          </a:p>
          <a:p>
            <a:r>
              <a:rPr lang="uk-UA" sz="1600" dirty="0" smtClean="0"/>
              <a:t>В історії української драматургії Старицький відзначається як видатний майстер гострих драматичних ситуацій і сильних характерів.</a:t>
            </a:r>
            <a:endParaRPr lang="uk-UA" sz="16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79"/>
            <a:ext cx="3168352" cy="4718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2741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20721">
        <p14:flythrough/>
      </p:transition>
    </mc:Choice>
    <mc:Fallback xmlns="">
      <p:transition spd="slow" advTm="2072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284984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uk-UA" dirty="0" smtClean="0"/>
          </a:p>
          <a:p>
            <a:r>
              <a:rPr lang="uk-UA" dirty="0" smtClean="0"/>
              <a:t>У 1883 році Михайло Старицький став керівником і режисером першої об'єднаної української професійної трупи. У 1883 та 1884 роках видавав український альманах «Рада» (вийшло два випуски). У 1885 році через низку причин залишив трупу корифеїв і заснував нову з молодих акторів. В 1895 році залишив театральну діяльність і цілком віддався літературній творчості.</a:t>
            </a:r>
          </a:p>
          <a:p>
            <a:endParaRPr lang="uk-UA" dirty="0" smtClean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04664"/>
            <a:ext cx="4340696" cy="3058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707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20021">
        <p14:doors dir="vert"/>
      </p:transition>
    </mc:Choice>
    <mc:Fallback xmlns="">
      <p:transition spd="slow" advTm="2002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028" y="46399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Помер поет 27 </a:t>
            </a:r>
            <a:r>
              <a:rPr lang="ru-RU" dirty="0" err="1" smtClean="0">
                <a:solidFill>
                  <a:schemeClr val="tx1">
                    <a:lumMod val="50000"/>
                  </a:schemeClr>
                </a:solidFill>
              </a:rPr>
              <a:t>квітня</a:t>
            </a: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 1904 року </a:t>
            </a:r>
            <a:r>
              <a:rPr lang="ru-RU" dirty="0" err="1" smtClean="0">
                <a:solidFill>
                  <a:schemeClr val="tx1">
                    <a:lumMod val="50000"/>
                  </a:schemeClr>
                </a:solidFill>
              </a:rPr>
              <a:t>похований</a:t>
            </a: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 на Байковому </a:t>
            </a:r>
            <a:r>
              <a:rPr lang="ru-RU" dirty="0" err="1" smtClean="0">
                <a:solidFill>
                  <a:schemeClr val="tx1">
                    <a:lumMod val="50000"/>
                  </a:schemeClr>
                </a:solidFill>
              </a:rPr>
              <a:t>кладовищі</a:t>
            </a: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uk-UA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886" y="6165303"/>
            <a:ext cx="664177" cy="498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32" y="332656"/>
            <a:ext cx="2865487" cy="3805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0930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5599">
        <p:checker/>
      </p:transition>
    </mc:Choice>
    <mc:Fallback xmlns="">
      <p:transition spd="slow" advTm="5599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Учениця 10 класу</a:t>
            </a:r>
            <a:br>
              <a:rPr lang="uk-UA" dirty="0" smtClean="0"/>
            </a:br>
            <a:r>
              <a:rPr lang="uk-UA" i="1" dirty="0" smtClean="0"/>
              <a:t>Бігун Василина</a:t>
            </a:r>
            <a:endParaRPr lang="uk-UA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874441"/>
            <a:ext cx="6035040" cy="2350008"/>
          </a:xfrm>
        </p:spPr>
        <p:txBody>
          <a:bodyPr/>
          <a:lstStyle/>
          <a:p>
            <a:endParaRPr lang="uk-UA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180528" y="1894253"/>
            <a:ext cx="90316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Підготувала презентацію</a:t>
            </a:r>
            <a:endParaRPr lang="uk-UA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323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3136">
        <p14:honeycomb/>
      </p:transition>
    </mc:Choice>
    <mc:Fallback xmlns="">
      <p:transition spd="slow" advTm="313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Створення книги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Мо́лодість Мазе́пи — роман Михайла Старицького, перша книга, що розповідає про молоді роки майбутнього гетьмана України Івана Мазепи. Вперше була опублікована в 1898 в газеті «Московський листок», Після чого була заборонена до </a:t>
            </a:r>
            <a:r>
              <a:rPr lang="vi-V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публікації </a:t>
            </a:r>
            <a:r>
              <a:rPr lang="vi-V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і вперше була перевидана в 1997 році російською, українською і англійською мовами. Причина заборони полягала в тому, що головним героєм книги є Іван Степанович Мазепа</a:t>
            </a:r>
            <a:r>
              <a:rPr lang="vi-V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..</a:t>
            </a:r>
            <a:endParaRPr lang="uk-UA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692696"/>
            <a:ext cx="3273425" cy="3456384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1820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Tm="15701">
        <p14:glitter dir="u"/>
      </p:transition>
    </mc:Choice>
    <mc:Fallback xmlns="">
      <p:transition spd="slow" advTm="1570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Іван Мазепа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"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Жалься, Боже, з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України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що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не в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купі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має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сини"</a:t>
            </a:r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dirty="0" smtClean="0"/>
              <a:t> 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536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5546">
        <p14:ripple/>
      </p:transition>
    </mc:Choice>
    <mc:Fallback xmlns="">
      <p:transition spd="slow" advTm="554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556792"/>
            <a:ext cx="7011856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Написання </a:t>
            </a:r>
            <a:br>
              <a:rPr lang="uk-U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роману</a:t>
            </a:r>
            <a:endParaRPr lang="uk-UA" sz="7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sz="7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04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Tm="3726">
        <p14:glitter pattern="hexagon"/>
      </p:transition>
    </mc:Choice>
    <mc:Fallback xmlns="">
      <p:transition spd="slow" advTm="372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uk-UA" sz="1050" dirty="0"/>
              <a:t>Про час написання роману повідомляє сам Михайло Старицький у своєму листі до Дмитра Яворницького від 10 квітня 1898 року:</a:t>
            </a:r>
          </a:p>
          <a:p>
            <a:endParaRPr lang="uk-UA" sz="1050" dirty="0"/>
          </a:p>
          <a:p>
            <a:r>
              <a:rPr lang="uk-UA" sz="1050" dirty="0"/>
              <a:t>«Я зараз пишу великий роман про Мазепу, Тільки </a:t>
            </a:r>
            <a:r>
              <a:rPr lang="uk-UA" sz="1050" dirty="0" err="1"/>
              <a:t>шо</a:t>
            </a:r>
            <a:r>
              <a:rPr lang="uk-UA" sz="1050" dirty="0"/>
              <a:t> ся тема небезпечна для цензури, а в цензурному смаку я не напишу</a:t>
            </a:r>
            <a:r>
              <a:rPr lang="uk-UA" sz="1050" dirty="0" smtClean="0"/>
              <a:t>»</a:t>
            </a:r>
            <a:endParaRPr lang="uk-UA" sz="1050" dirty="0"/>
          </a:p>
          <a:p>
            <a:endParaRPr lang="uk-UA" sz="1050" dirty="0"/>
          </a:p>
          <a:p>
            <a:r>
              <a:rPr lang="uk-UA" sz="1050" dirty="0"/>
              <a:t>Сюжет книги присвячений середовищу, в якому формувався світогляд Івана Мазепи і яке визначило його подальші вчинки як державного діяча. Старицький підкреслює, що життя Мазепи на хуторі, в простій козацькій родині, де краса природи гармонує з красою людських відносин, надалі порівнювалося Мазепою з прогнилими засадами королівського двору Польщі, куди він був направлений на </a:t>
            </a:r>
            <a:r>
              <a:rPr lang="uk-UA" sz="1050" dirty="0" smtClean="0"/>
              <a:t>навчання</a:t>
            </a:r>
            <a:endParaRPr lang="uk-UA" sz="105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32656"/>
            <a:ext cx="3136205" cy="4334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4915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27582">
        <p14:vortex dir="r"/>
      </p:transition>
    </mc:Choice>
    <mc:Fallback xmlns="">
      <p:transition spd="slow" advTm="275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987824" y="764704"/>
            <a:ext cx="6096000" cy="4464496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Окремим сюжетом описані стосунки Івана Мазепи з його першим коханням — козачкою Галиною, яка зіграла важливу роль у подальшій долі майбутнього гетьмана.</a:t>
            </a:r>
          </a:p>
          <a:p>
            <a:endParaRPr lang="uk-UA" dirty="0"/>
          </a:p>
          <a:p>
            <a:r>
              <a:rPr lang="uk-UA" dirty="0"/>
              <a:t>Іван Мазепа в романі Старицького — молодий політик-інтелектуал, політик-патріот, дипломат і воїн, що воює розумом, а не шаблею. Описуючи молодість Мазепи, Старицький пояснює подальші вчинки майбутнього гетьмана традиціями роду Мазеп і відповідним вихованням:</a:t>
            </a:r>
          </a:p>
          <a:p>
            <a:endParaRPr lang="uk-UA" dirty="0"/>
          </a:p>
          <a:p>
            <a:r>
              <a:rPr lang="uk-UA" dirty="0"/>
              <a:t>… Батько Івана, Степан Мазепа, все не хотів до Москви прилучатися, з Виговським був заодно … Наш був і тілом, і душею, від козаків не відступав, ні! … Мазепи не були перевертнями, зрадниками, і не будуть!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51910" y="5805264"/>
            <a:ext cx="7543800" cy="91440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1847"/>
            <a:ext cx="1944216" cy="303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2968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30429">
        <p14:ripple/>
      </p:transition>
    </mc:Choice>
    <mc:Fallback xmlns="">
      <p:transition spd="slow" advTm="304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uk-UA" sz="2800" dirty="0"/>
              <a:t>в театральних постановках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548680"/>
            <a:ext cx="84721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Образ гетьмана Мазепи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36912"/>
            <a:ext cx="2915419" cy="3498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65024597"/>
      </p:ext>
    </p:extLst>
  </p:cSld>
  <p:clrMapOvr>
    <a:masterClrMapping/>
  </p:clrMapOvr>
  <p:transition spd="slow" advTm="9887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4572000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smtClean="0"/>
              <a:t>Постановка </a:t>
            </a:r>
            <a:r>
              <a:rPr lang="ru-RU" sz="1400" dirty="0" err="1" smtClean="0"/>
              <a:t>вистав</a:t>
            </a:r>
            <a:r>
              <a:rPr lang="ru-RU" sz="1400" dirty="0" smtClean="0"/>
              <a:t> з образом </a:t>
            </a:r>
            <a:r>
              <a:rPr lang="ru-RU" sz="1400" dirty="0" err="1" smtClean="0"/>
              <a:t>Мазепи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театральних</a:t>
            </a:r>
            <a:r>
              <a:rPr lang="ru-RU" sz="1400" dirty="0" smtClean="0"/>
              <a:t> сценах </a:t>
            </a:r>
            <a:r>
              <a:rPr lang="ru-RU" sz="1400" dirty="0" err="1" smtClean="0"/>
              <a:t>світу</a:t>
            </a:r>
            <a:r>
              <a:rPr lang="ru-RU" sz="1400" dirty="0" smtClean="0"/>
              <a:t> </a:t>
            </a:r>
            <a:r>
              <a:rPr lang="ru-RU" sz="1400" dirty="0" err="1" smtClean="0"/>
              <a:t>почалася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на початку XIX ст. В </a:t>
            </a:r>
            <a:r>
              <a:rPr lang="ru-RU" sz="1400" dirty="0" err="1" smtClean="0"/>
              <a:t>Америці</a:t>
            </a:r>
            <a:r>
              <a:rPr lang="ru-RU" sz="1400" dirty="0" smtClean="0"/>
              <a:t>, в </a:t>
            </a:r>
            <a:r>
              <a:rPr lang="ru-RU" sz="1400" dirty="0" err="1" smtClean="0"/>
              <a:t>країнах</a:t>
            </a:r>
            <a:r>
              <a:rPr lang="ru-RU" sz="1400" dirty="0" smtClean="0"/>
              <a:t> </a:t>
            </a:r>
            <a:r>
              <a:rPr lang="ru-RU" sz="1400" dirty="0" err="1" smtClean="0"/>
              <a:t>Європи</a:t>
            </a:r>
            <a:r>
              <a:rPr lang="ru-RU" sz="1400" dirty="0" smtClean="0"/>
              <a:t> (особливо в </a:t>
            </a:r>
            <a:r>
              <a:rPr lang="ru-RU" sz="1400" dirty="0" err="1" smtClean="0"/>
              <a:t>Німеччині</a:t>
            </a:r>
            <a:r>
              <a:rPr lang="ru-RU" sz="1400" dirty="0" smtClean="0"/>
              <a:t>, </a:t>
            </a:r>
            <a:r>
              <a:rPr lang="ru-RU" sz="1400" dirty="0" err="1" smtClean="0"/>
              <a:t>Франції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Англії</a:t>
            </a:r>
            <a:r>
              <a:rPr lang="ru-RU" sz="1400" dirty="0" smtClean="0"/>
              <a:t>) і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в </a:t>
            </a:r>
            <a:r>
              <a:rPr lang="ru-RU" sz="1400" dirty="0" err="1" smtClean="0"/>
              <a:t>другій</a:t>
            </a:r>
            <a:r>
              <a:rPr lang="ru-RU" sz="1400" dirty="0" smtClean="0"/>
              <a:t> </a:t>
            </a:r>
            <a:r>
              <a:rPr lang="ru-RU" sz="1400" dirty="0" err="1" smtClean="0"/>
              <a:t>половині</a:t>
            </a:r>
            <a:r>
              <a:rPr lang="ru-RU" sz="1400" dirty="0" smtClean="0"/>
              <a:t> XIX </a:t>
            </a:r>
            <a:r>
              <a:rPr lang="ru-RU" sz="1400" dirty="0" err="1" smtClean="0"/>
              <a:t>століття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досягла</a:t>
            </a:r>
            <a:r>
              <a:rPr lang="ru-RU" sz="1400" dirty="0" smtClean="0"/>
              <a:t> </a:t>
            </a:r>
            <a:r>
              <a:rPr lang="ru-RU" sz="1400" dirty="0" err="1" smtClean="0"/>
              <a:t>Росії</a:t>
            </a:r>
            <a:r>
              <a:rPr lang="ru-RU" sz="1400" dirty="0" smtClean="0"/>
              <a:t>.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цих</a:t>
            </a:r>
            <a:r>
              <a:rPr lang="ru-RU" sz="1400" dirty="0" smtClean="0"/>
              <a:t> постановок, з </a:t>
            </a:r>
            <a:r>
              <a:rPr lang="ru-RU" sz="1400" dirty="0" err="1" smtClean="0"/>
              <a:t>легкої</a:t>
            </a:r>
            <a:r>
              <a:rPr lang="ru-RU" sz="1400" dirty="0" smtClean="0"/>
              <a:t> руки Г. </a:t>
            </a:r>
            <a:r>
              <a:rPr lang="ru-RU" sz="1400" dirty="0" err="1" smtClean="0"/>
              <a:t>Пейна</a:t>
            </a:r>
            <a:r>
              <a:rPr lang="ru-RU" sz="1400" dirty="0" smtClean="0"/>
              <a:t>, Л. </a:t>
            </a:r>
            <a:r>
              <a:rPr lang="ru-RU" sz="1400" dirty="0" err="1" smtClean="0"/>
              <a:t>Кюмевьера</a:t>
            </a:r>
            <a:r>
              <a:rPr lang="ru-RU" sz="1400" dirty="0" smtClean="0"/>
              <a:t> і Г. М. </a:t>
            </a:r>
            <a:r>
              <a:rPr lang="ru-RU" sz="1400" dirty="0" err="1" smtClean="0"/>
              <a:t>Мільнера</a:t>
            </a:r>
            <a:r>
              <a:rPr lang="ru-RU" sz="1400" dirty="0" smtClean="0"/>
              <a:t>, </a:t>
            </a:r>
            <a:r>
              <a:rPr lang="ru-RU" sz="1400" dirty="0" err="1" smtClean="0"/>
              <a:t>гетьман</a:t>
            </a:r>
            <a:r>
              <a:rPr lang="ru-RU" sz="1400" dirty="0" smtClean="0"/>
              <a:t> Мазепа </a:t>
            </a:r>
            <a:r>
              <a:rPr lang="ru-RU" sz="1400" dirty="0" err="1" smtClean="0"/>
              <a:t>трансформувався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татарського</a:t>
            </a:r>
            <a:r>
              <a:rPr lang="ru-RU" sz="1400" dirty="0" smtClean="0"/>
              <a:t> князя, а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 став </a:t>
            </a:r>
            <a:r>
              <a:rPr lang="ru-RU" sz="1400" dirty="0" err="1" smtClean="0"/>
              <a:t>асоціюватися</a:t>
            </a:r>
            <a:r>
              <a:rPr lang="ru-RU" sz="1400" dirty="0" smtClean="0"/>
              <a:t> з </a:t>
            </a:r>
            <a:r>
              <a:rPr lang="ru-RU" sz="1400" dirty="0" err="1" smtClean="0"/>
              <a:t>оголеним</a:t>
            </a:r>
            <a:r>
              <a:rPr lang="ru-RU" sz="1400" dirty="0" smtClean="0"/>
              <a:t> вершником,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мчить</a:t>
            </a:r>
            <a:r>
              <a:rPr lang="ru-RU" sz="1400" dirty="0" smtClean="0"/>
              <a:t> на </a:t>
            </a:r>
            <a:r>
              <a:rPr lang="ru-RU" sz="1400" dirty="0" err="1" smtClean="0"/>
              <a:t>коні</a:t>
            </a:r>
            <a:r>
              <a:rPr lang="ru-RU" sz="1400" dirty="0" smtClean="0"/>
              <a:t> диким степом.</a:t>
            </a:r>
          </a:p>
          <a:p>
            <a:endParaRPr lang="ru-RU" sz="14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4355831" y="3310503"/>
            <a:ext cx="413995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 smtClean="0"/>
              <a:t>Серед основних сценічних жанрів, які представляли образ Мазепи, були драми, трагедії, пантоміми, опери — буф, а також </a:t>
            </a:r>
            <a:r>
              <a:rPr lang="uk-UA" sz="1400" dirty="0" err="1" smtClean="0"/>
              <a:t>гіподрами</a:t>
            </a:r>
            <a:r>
              <a:rPr lang="uk-UA" sz="1400" dirty="0" smtClean="0"/>
              <a:t> та кінні жарти:</a:t>
            </a:r>
          </a:p>
          <a:p>
            <a:endParaRPr lang="uk-UA" sz="1400" dirty="0" smtClean="0"/>
          </a:p>
          <a:p>
            <a:r>
              <a:rPr lang="uk-UA" sz="1400" dirty="0" smtClean="0"/>
              <a:t>«Велика ідея» — театралізована вистава в Карнегі-Холі, постановка комітету Ліги української молоді Північної Америки, (Нью-Йорк, 1949);</a:t>
            </a:r>
          </a:p>
          <a:p>
            <a:r>
              <a:rPr lang="uk-UA" sz="1400" dirty="0" smtClean="0"/>
              <a:t>«Гетьман Іван Мазепа: три картини з життя Великого гетьмана» — театралізоване подання до Карнегі Холі, постановка комітету Ліги української молоді</a:t>
            </a:r>
            <a:endParaRPr lang="uk-UA" sz="1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047198"/>
            <a:ext cx="2952328" cy="315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7346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3438">
        <p:split orient="vert"/>
      </p:transition>
    </mc:Choice>
    <mc:Fallback xmlns="">
      <p:transition spd="slow" advTm="33438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32656"/>
            <a:ext cx="3600399" cy="3528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08731" y="4375594"/>
            <a:ext cx="82734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5400" b="1" i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мазепа герой чи зрадник?</a:t>
            </a:r>
            <a:endParaRPr lang="uk-UA" sz="5400" b="1" i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279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5787">
        <p14:reveal/>
      </p:transition>
    </mc:Choice>
    <mc:Fallback xmlns="">
      <p:transition spd="slow" advTm="578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.2|2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4|11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2.7|1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3|2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9|1.2|1.3|1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.9|2.5|2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3|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9|0.8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2|0.8|1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7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7|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115</TotalTime>
  <Words>1019</Words>
  <Application>Microsoft Office PowerPoint</Application>
  <PresentationFormat>Экран (4:3)</PresentationFormat>
  <Paragraphs>50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Базовая</vt:lpstr>
      <vt:lpstr>Старицький Михайло</vt:lpstr>
      <vt:lpstr>Створення книги</vt:lpstr>
      <vt:lpstr>"Жалься, Боже, з України, що не в купі має сини"  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Меншиков стверджує, що «Мазепа сеє учинил для всей Украини». То про яку зраду може йти мова?</vt:lpstr>
      <vt:lpstr>Біографія Михайла Старицького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Старицький Михайло</dc:title>
  <dc:creator>admin</dc:creator>
  <cp:lastModifiedBy>Administrator</cp:lastModifiedBy>
  <cp:revision>11</cp:revision>
  <dcterms:created xsi:type="dcterms:W3CDTF">2014-11-12T12:33:14Z</dcterms:created>
  <dcterms:modified xsi:type="dcterms:W3CDTF">2015-03-18T13:34:44Z</dcterms:modified>
</cp:coreProperties>
</file>